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80"/>
  </p:notesMasterIdLst>
  <p:handoutMasterIdLst>
    <p:handoutMasterId r:id="rId81"/>
  </p:handoutMasterIdLst>
  <p:sldIdLst>
    <p:sldId id="306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31" r:id="rId23"/>
    <p:sldId id="332" r:id="rId24"/>
    <p:sldId id="326" r:id="rId25"/>
    <p:sldId id="327" r:id="rId26"/>
    <p:sldId id="329" r:id="rId27"/>
    <p:sldId id="328" r:id="rId28"/>
    <p:sldId id="330" r:id="rId29"/>
    <p:sldId id="333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3" r:id="rId48"/>
    <p:sldId id="354" r:id="rId49"/>
    <p:sldId id="352" r:id="rId50"/>
    <p:sldId id="355" r:id="rId51"/>
    <p:sldId id="356" r:id="rId52"/>
    <p:sldId id="357" r:id="rId53"/>
    <p:sldId id="358" r:id="rId54"/>
    <p:sldId id="359" r:id="rId55"/>
    <p:sldId id="371" r:id="rId56"/>
    <p:sldId id="372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27.01.2024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27.01.2024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08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2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0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142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654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5479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813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9718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554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38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295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7780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422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6001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141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190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9204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439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4548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681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1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1963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465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9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5960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41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4102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1781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4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28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305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653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2276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200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5270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312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5865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387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5907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8441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0085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5892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5088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90464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79014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2946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44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82121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589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444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1291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2785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4309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221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7869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0043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6864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4033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64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87898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535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6044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3366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63467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5218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06412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5833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35522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86883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27917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04441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6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757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58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.mysql.com/downloads/window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forms/layout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forms/layou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node-notifier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dialog-node?activeTab=readme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ntent/tabl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ntent/tabl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ables.net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ables.ne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keditor.com/docs/ckeditor5/latest/installation/getting-started/quick-start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438912"/>
            <a:ext cx="8311896" cy="2843784"/>
          </a:xfrm>
        </p:spPr>
        <p:txBody>
          <a:bodyPr rtlCol="0">
            <a:normAutofit/>
          </a:bodyPr>
          <a:lstStyle/>
          <a:p>
            <a:pPr rtl="0"/>
            <a:r>
              <a:rPr lang="tr-TR" sz="4800" spc="400" dirty="0" smtClean="0">
                <a:solidFill>
                  <a:schemeClr val="bg1"/>
                </a:solidFill>
              </a:rPr>
              <a:t>Node.js-VERİ TABANI</a:t>
            </a:r>
            <a:endParaRPr lang="tr-TR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Tabanı-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Kurulumu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https://dev.mysql.com/downloads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Yukarıdaki adresten </a:t>
            </a:r>
            <a:r>
              <a:rPr lang="tr-TR" dirty="0" err="1">
                <a:hlinkClick r:id="rId4"/>
              </a:rPr>
              <a:t>MySQL</a:t>
            </a:r>
            <a:r>
              <a:rPr lang="tr-TR" dirty="0">
                <a:hlinkClick r:id="rId4"/>
              </a:rPr>
              <a:t> Installer </a:t>
            </a:r>
            <a:r>
              <a:rPr lang="tr-TR" dirty="0" err="1">
                <a:hlinkClick r:id="rId4"/>
              </a:rPr>
              <a:t>for</a:t>
            </a:r>
            <a:r>
              <a:rPr lang="tr-TR" dirty="0">
                <a:hlinkClick r:id="rId4"/>
              </a:rPr>
              <a:t> </a:t>
            </a:r>
            <a:r>
              <a:rPr lang="tr-TR" dirty="0" smtClean="0">
                <a:hlinkClick r:id="rId4"/>
              </a:rPr>
              <a:t>Windows</a:t>
            </a:r>
            <a:r>
              <a:rPr lang="tr-TR" dirty="0" smtClean="0"/>
              <a:t> yükleyin.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Bu </a:t>
            </a:r>
            <a:r>
              <a:rPr lang="tr-TR" dirty="0"/>
              <a:t>paket içinde </a:t>
            </a:r>
            <a:r>
              <a:rPr lang="tr-TR" dirty="0" err="1">
                <a:solidFill>
                  <a:srgbClr val="0070C0"/>
                </a:solidFill>
              </a:rPr>
              <a:t>MySQL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Community</a:t>
            </a:r>
            <a:r>
              <a:rPr lang="tr-TR" dirty="0">
                <a:solidFill>
                  <a:srgbClr val="0070C0"/>
                </a:solidFill>
              </a:rPr>
              <a:t> Server </a:t>
            </a:r>
            <a:r>
              <a:rPr lang="tr-TR" dirty="0"/>
              <a:t>hem de </a:t>
            </a:r>
            <a:r>
              <a:rPr lang="tr-TR" dirty="0" err="1">
                <a:solidFill>
                  <a:srgbClr val="0070C0"/>
                </a:solidFill>
              </a:rPr>
              <a:t>MySQL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smtClean="0">
                <a:solidFill>
                  <a:srgbClr val="0070C0"/>
                </a:solidFill>
              </a:rPr>
              <a:t>Workbench </a:t>
            </a:r>
            <a:r>
              <a:rPr lang="tr-TR" dirty="0" smtClean="0"/>
              <a:t>vardır</a:t>
            </a:r>
            <a:r>
              <a:rPr lang="tr-TR" dirty="0"/>
              <a:t>. 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smtClean="0"/>
              <a:t>Workbench </a:t>
            </a:r>
            <a:r>
              <a:rPr lang="tr-TR" dirty="0" err="1" smtClean="0"/>
              <a:t>veritabanı</a:t>
            </a:r>
            <a:r>
              <a:rPr lang="tr-TR" dirty="0" smtClean="0"/>
              <a:t> ve şemalar oluşturmak ve düzenlemek için bir </a:t>
            </a:r>
            <a:r>
              <a:rPr lang="tr-TR" dirty="0" err="1" smtClean="0"/>
              <a:t>arayüz</a:t>
            </a:r>
            <a:r>
              <a:rPr lang="tr-TR" dirty="0" smtClean="0"/>
              <a:t> programıdır.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Kurulumu </a:t>
            </a:r>
            <a:r>
              <a:rPr lang="tr-TR" dirty="0" err="1">
                <a:solidFill>
                  <a:srgbClr val="0070C0"/>
                </a:solidFill>
              </a:rPr>
              <a:t>C</a:t>
            </a:r>
            <a:r>
              <a:rPr lang="tr-TR" dirty="0" err="1" smtClean="0">
                <a:solidFill>
                  <a:srgbClr val="0070C0"/>
                </a:solidFill>
              </a:rPr>
              <a:t>ustom</a:t>
            </a:r>
            <a:r>
              <a:rPr lang="tr-TR" dirty="0" smtClean="0"/>
              <a:t> yapın ve sadece </a:t>
            </a:r>
            <a:r>
              <a:rPr lang="tr-TR" dirty="0" err="1" smtClean="0">
                <a:solidFill>
                  <a:srgbClr val="0070C0"/>
                </a:solidFill>
              </a:rPr>
              <a:t>Mysql</a:t>
            </a:r>
            <a:r>
              <a:rPr lang="tr-TR" dirty="0" smtClean="0">
                <a:solidFill>
                  <a:srgbClr val="0070C0"/>
                </a:solidFill>
              </a:rPr>
              <a:t> Server </a:t>
            </a:r>
            <a:r>
              <a:rPr lang="tr-TR" dirty="0"/>
              <a:t>ve 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err="1" smtClean="0"/>
              <a:t>Workbench’i</a:t>
            </a:r>
            <a:r>
              <a:rPr lang="tr-TR" dirty="0" smtClean="0"/>
              <a:t> kurun.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07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Tabanı-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Kurulumu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workbench’de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butonuna basarak uzak bir sunucuya da bağlanabilirsiniz. Uzak sunucu bilgileri </a:t>
            </a:r>
            <a:r>
              <a:rPr lang="tr-T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firmasından elde edilebilir.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13" y="2311208"/>
            <a:ext cx="8832225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Tablo Ekleme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8066416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 önceki uygulamada kullanmış olduğumuz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-blok yapısını veri tabanından çekeceğiz. Bu nedenle buna uygun bir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yapısı oluşturacağız.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ismi </a:t>
            </a:r>
            <a:r>
              <a:rPr lang="tr-TR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blogapp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olmalıdır.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12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900332"/>
            <a:ext cx="3048264" cy="5265876"/>
          </a:xfrm>
          <a:prstGeom prst="rect">
            <a:avLst/>
          </a:prstGeom>
        </p:spPr>
      </p:pic>
      <p:sp>
        <p:nvSpPr>
          <p:cNvPr id="6" name="Sol Ok 5"/>
          <p:cNvSpPr/>
          <p:nvPr/>
        </p:nvSpPr>
        <p:spPr>
          <a:xfrm>
            <a:off x="10137531" y="5776546"/>
            <a:ext cx="527538" cy="3253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75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Tablo Ekleme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blogapp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 sağ tuş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seçeneği ile </a:t>
            </a:r>
            <a:r>
              <a:rPr lang="tr-TR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bir tablo ekleyin. Aşağıdaki özet bilgiyi kullanabilirsiniz.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13</a:t>
            </a:fld>
            <a:endParaRPr lang="tr-TR" dirty="0"/>
          </a:p>
        </p:txBody>
      </p:sp>
      <p:sp>
        <p:nvSpPr>
          <p:cNvPr id="6" name="Sol Ok 5"/>
          <p:cNvSpPr/>
          <p:nvPr/>
        </p:nvSpPr>
        <p:spPr>
          <a:xfrm rot="10800000">
            <a:off x="5197718" y="3729770"/>
            <a:ext cx="1106854" cy="3253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6" y="2301162"/>
            <a:ext cx="3856054" cy="34902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03" y="2946629"/>
            <a:ext cx="4638920" cy="21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Tablo Ekleme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Tabloya bir önceki örnekteki data değişkeni içindeki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 dizisi içindeki bilgileri girin.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14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25" y="2277730"/>
            <a:ext cx="9488962" cy="20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Kodlama-&gt;Node.js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tr-TR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4_app_4_partialsviews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klasörünü kopyalayın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ismini 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tr-TR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olarak değiştirin.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Terminalde aşağıdaki komutları uygulayın;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cd..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"5_app_5_database"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15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21" y="4418110"/>
            <a:ext cx="9397522" cy="7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83" y="210561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Kodlama-&gt; 5_app_5_database-&gt; config.js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üzerinde kodlama yapmadan önce mysql2 kütüphanesi kurulmalıdır.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2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2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tr-TR" sz="2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mysql2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Projeye config.js isimli bir dosya ekleyin ve aşağıdaki kodları ekleyin. Burada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bağlantısı için gerekli parametreler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 içinde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 tanımlanarak oluşturulmuştur.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onfiguration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 dışarı açılmıştır.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16</a:t>
            </a:fld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05" y="1894697"/>
            <a:ext cx="7163421" cy="1028789"/>
          </a:xfrm>
          <a:prstGeom prst="rect">
            <a:avLst/>
          </a:prstGeom>
        </p:spPr>
      </p:pic>
      <p:sp>
        <p:nvSpPr>
          <p:cNvPr id="6" name="Aşağı Ok 5"/>
          <p:cNvSpPr/>
          <p:nvPr/>
        </p:nvSpPr>
        <p:spPr>
          <a:xfrm>
            <a:off x="10137531" y="1537928"/>
            <a:ext cx="263769" cy="342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352" y="4135838"/>
            <a:ext cx="4892464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Başlangıçta işin mantığını anlamak için index.js dosyası içinde denemeler yapacağız.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mysql2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edilmelidir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Sonrasında veri tabanı bağlantı ayarlarının dışarı açıldığı 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config.js dosyası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edilmelidir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Sonrasında veri tabanına bağlantı için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nesnesi,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tr-TR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nesnesinin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createConnection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metodu vasıtasıyla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oluşturulmalıdır. Bu metoda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nesnesi içindeki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 nesnesi 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 olarak verilmelidir. Aslında bu nesne bu metodun içine de yazılabilir. Ancak bu karmaşıklığa sebep olabilir.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17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config.js, index.js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86" y="4953613"/>
            <a:ext cx="10130037" cy="14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tabanına bağlanmak ve sorgu oluşturmak için index.js dosyasına aşağıdaki kodları da ekleyin.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Connection.connect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veri tabanına bağlanılır. Bu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geriye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parametresi olan bir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döndürür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tabanında sorgu çalıştırmak için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connection.query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kullanılır. Bu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sorguyu parametre olarak alır.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şeklinde iki parametreye sahip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döndürür. Hata yoksa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nesnesi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sorgu sonucudur.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18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index.js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5" y="4226091"/>
            <a:ext cx="4320914" cy="204233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66" y="3560885"/>
            <a:ext cx="4519052" cy="29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nesnemizi her yerden kullanılabilir hale getirmek önemlidir. Bu aşamada veri tabanından verileri çekip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listesini sayfaya yansıtacağız.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Öncelikle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connection’ı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genel hale getirmeliyiz. Bunun için 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bir klasör içine de 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db.js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bir dosya oluşturalım.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Daha önce index.js altına yazmış olduğumuz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kodlarını buraya taşıyalım. Connection nesnemizi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olarak dışarı açalım.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19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index.js, data/db.js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45" y="4024427"/>
            <a:ext cx="7666306" cy="25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11" y="895408"/>
            <a:ext cx="6190488" cy="572907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400" dirty="0"/>
              <a:t>Konular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" y="1468315"/>
            <a:ext cx="8554916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Yer Tutucusu 7" descr="şafaktan hemen önce, karanlık gökyüzünün altındaki dağlar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>
          <a:xfrm>
            <a:off x="8961919" y="1665520"/>
            <a:ext cx="2757006" cy="2757011"/>
          </a:xfrm>
        </p:spPr>
      </p:pic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/>
              <a:t>Sunu Başlığı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nesneyi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altında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edip kullanacağız. Çünkü verileri çekip, .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sayfalarına buradan gönderebiliriz.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mantığı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sorgusu çalıştırılmakta ve çekilen kayıtlar terminalde yazdırılmaktadır. Sorgu çalışırsa ve hata yoksa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bloğu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hata olursa ise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tr-TR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bloğu 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çalışır.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 sonraki slaytta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mantığı ayrıntılı açıklanmaktadır.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user.js, index1.js,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0" y="3569736"/>
            <a:ext cx="3063505" cy="32006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040" y="4110464"/>
            <a:ext cx="3322608" cy="2095682"/>
          </a:xfrm>
          <a:prstGeom prst="rect">
            <a:avLst/>
          </a:prstGeom>
        </p:spPr>
      </p:pic>
      <p:sp>
        <p:nvSpPr>
          <p:cNvPr id="8" name="Satır Belirtme Çizgisi 1 7"/>
          <p:cNvSpPr/>
          <p:nvPr/>
        </p:nvSpPr>
        <p:spPr>
          <a:xfrm>
            <a:off x="6052242" y="3640015"/>
            <a:ext cx="3991707" cy="1134208"/>
          </a:xfrm>
          <a:prstGeom prst="borderCallout1">
            <a:avLst>
              <a:gd name="adj1" fmla="val 18750"/>
              <a:gd name="adj2" fmla="val -8333"/>
              <a:gd name="adj3" fmla="val 98546"/>
              <a:gd name="adj4" fmla="val -46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r</a:t>
            </a:r>
            <a:r>
              <a:rPr lang="tr-TR" dirty="0" err="1" smtClean="0"/>
              <a:t>esult</a:t>
            </a:r>
            <a:r>
              <a:rPr lang="tr-TR" dirty="0" smtClean="0"/>
              <a:t>[0] çekilen kayıtları, </a:t>
            </a:r>
            <a:r>
              <a:rPr lang="tr-TR" dirty="0" err="1" smtClean="0"/>
              <a:t>result</a:t>
            </a:r>
            <a:r>
              <a:rPr lang="tr-TR" dirty="0" smtClean="0"/>
              <a:t>[1] </a:t>
            </a:r>
            <a:r>
              <a:rPr lang="tr-TR" dirty="0" err="1" smtClean="0"/>
              <a:t>table</a:t>
            </a:r>
            <a:r>
              <a:rPr lang="tr-TR" dirty="0" smtClean="0"/>
              <a:t> yapısını verir.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71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JavaScript'te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asenkron programlama için yaygın olarak iki yöntem kullanılır: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fonksiyonları ve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Promise'ler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fonksiyonları, bir işlem tamamlandığında çağrılan ve geri arama işlevini yerine getiren fonksiyonlardır. Örneğin, bir dosya okuma işlemi tamamlandığında belirtilen 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çağrılır ve işlem sonucu bu fonksiyona aktarılır. </a:t>
            </a: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Bununla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birlikte,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fonksiyonlarının karmaşık hale gelmesi ve kod akışını karmaşıklaştırması gibi sorunları bulunmaktadır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noktada devreye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Promise'ler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girer.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JavaScript'te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asenkron işlemleri kolaylaştırmak için kullanılan bir nesnedir. </a:t>
            </a: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nesnesi, bir işlemin tamamlanması veya başarısız olması durumunda geri dönüş değeri olarak kullanılabilir. </a:t>
            </a: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sayede işlemler sıralı olarak yönetilebilir ve kod daha okunabilir hale gelir. </a:t>
            </a: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Promise'ler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üç farklı durumu temsil eder: "tamamlanmış" (</a:t>
            </a:r>
            <a:r>
              <a:rPr lang="tr-TR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"reddedilmiş" (</a:t>
            </a:r>
            <a:r>
              <a:rPr lang="tr-TR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rejected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"beklemede" (</a:t>
            </a:r>
            <a:r>
              <a:rPr lang="tr-TR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Fulfilled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 zamanki işlem başarılı bir şekilde gerçekleşmiş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resolved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Rejected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 zamanki işlem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başarız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şekilde gerçekleşmiş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rejected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Unfilled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işlem devam 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etmekte.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32" y="3032352"/>
            <a:ext cx="4897944" cy="3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6782739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Promise’leri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bir örnekle açıklayalım.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 taraftaki örnekte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getdata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bir fonksiyondur ve geriye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türünde bir fonksiyon ile veri döndürmektedir.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reject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şeklinde iki parametreyi alır ve bunlar vasıtasıyla geriye değer döndürür.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başarılı olması durumunda,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reject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ise işlem olumsuz sonuçlandığında döndürülür. 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70" y="1592460"/>
            <a:ext cx="3962590" cy="33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6782739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Nedir?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getdata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fonksiyonunu kullanan kullanıcı çağrıdan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başarılı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sonuç dönmüşse </a:t>
            </a: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keyword’ünde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başarısız sonuç dönmüşse </a:t>
            </a: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keyword’ü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fonksiyon oluşturup gerekli kodlarını yazabilir.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şekilde kodun anlaşılırlığı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yönetilebiliriği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daha da artar.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70" y="1592460"/>
            <a:ext cx="3962590" cy="33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son veri tabanından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listesini çekip terminale yazdırmıştık. Terminale yazdırmak yerine sayfaya aşağıdaki gibi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yansıtatabiliriz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Koddaki yorum satırlarını okuyun.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26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index1.js,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/user.js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22" y="2547887"/>
            <a:ext cx="9914082" cy="3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Hatırlayacağınız üzere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cardlar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yayınlanırken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isHome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isActive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olanlar yayınlanmaktaydı. Biz bunu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ejs’de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cümleciği yazarak yapmıştık. Ancak veriyi artık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çektiğimizden buna gerek yoktur.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İf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cümleciklerini kaldırıp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cümleciklerini güncelleyin.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27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index.ejs</a:t>
            </a:r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blogs.ejs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47" y="3729770"/>
            <a:ext cx="6218459" cy="1790855"/>
          </a:xfrm>
          <a:prstGeom prst="rect">
            <a:avLst/>
          </a:prstGeom>
        </p:spPr>
      </p:pic>
      <p:sp>
        <p:nvSpPr>
          <p:cNvPr id="5" name="Sol Ok 4"/>
          <p:cNvSpPr/>
          <p:nvPr/>
        </p:nvSpPr>
        <p:spPr>
          <a:xfrm>
            <a:off x="7033846" y="4220308"/>
            <a:ext cx="641839" cy="193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83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Kategori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Menüsü’nüde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veri tabanından çekelim. Bunun için veri tabanına yeni bir tablo ekleyelim.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28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Kodlama-&gt; 5_app_5_database-&gt;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99" y="1927361"/>
            <a:ext cx="7581579" cy="17654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56" y="4012490"/>
            <a:ext cx="3655075" cy="19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765654" cy="5253160"/>
          </a:xfrm>
        </p:spPr>
        <p:txBody>
          <a:bodyPr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 kodlamaya dikkat edin. Birden fazla soru çalışacağı için </a:t>
            </a:r>
            <a:r>
              <a:rPr lang="tr-TR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connection.execute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 içe çağrılmıştır.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29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user2.js,index2.js,blogs2.ejs,index2.ejs,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/categories-menu2.ejs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812" y="4953482"/>
            <a:ext cx="7315834" cy="1767993"/>
          </a:xfrm>
          <a:prstGeom prst="rect">
            <a:avLst/>
          </a:prstGeom>
        </p:spPr>
      </p:pic>
      <p:sp>
        <p:nvSpPr>
          <p:cNvPr id="7" name="Satır Belirtme Çizgisi 1 6"/>
          <p:cNvSpPr/>
          <p:nvPr/>
        </p:nvSpPr>
        <p:spPr>
          <a:xfrm>
            <a:off x="8739555" y="3758710"/>
            <a:ext cx="2074984" cy="536331"/>
          </a:xfrm>
          <a:prstGeom prst="borderCallout1">
            <a:avLst>
              <a:gd name="adj1" fmla="val 18750"/>
              <a:gd name="adj2" fmla="val -8333"/>
              <a:gd name="adj3" fmla="val 283785"/>
              <a:gd name="adj4" fmla="val -10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/categories-menu2.ejs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şağı Ok 7"/>
          <p:cNvSpPr/>
          <p:nvPr/>
        </p:nvSpPr>
        <p:spPr>
          <a:xfrm>
            <a:off x="10128738" y="5319840"/>
            <a:ext cx="175846" cy="378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76" y="2092155"/>
            <a:ext cx="6591871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r>
              <a:rPr lang="tr-T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605597"/>
            <a:ext cx="5801018" cy="2448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35" y="4053597"/>
            <a:ext cx="5759020" cy="2520000"/>
          </a:xfrm>
          <a:prstGeom prst="rect">
            <a:avLst/>
          </a:prstGeom>
        </p:spPr>
      </p:pic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</a:p>
        </p:txBody>
      </p:sp>
    </p:spTree>
    <p:extLst>
      <p:ext uri="{BB962C8B-B14F-4D97-AF65-F5344CB8AC3E}">
        <p14:creationId xmlns:p14="http://schemas.microsoft.com/office/powerpoint/2010/main" val="24935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tr-TR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endParaRPr lang="tr-TR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İç içe birden fazla sorgu yazıldığında bir önceki sorgu bitmeden diğerine geçilememekte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merdiveni oluşmaktadır. Bu nedenle bunun yerine daha modern bir yapı kullanılabilir.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keyword’ü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ilk sorgu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callback’i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başarılı sonuç döndürdüğünde diğer sorguyu çalıştırır.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Await’in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kulanıldığı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 mutlaka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olarak tanımlanmalıdır.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asenkron işlemin bitmesini bekler ve bittiğinde bir sonraki işleme devam eder.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0" y="2951334"/>
            <a:ext cx="729297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tr-TR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endParaRPr lang="tr-TR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Sorgudan dönen değeri aşağıda gibi de alabilirsiniz. Sorgudan dönen listenin ilk indisini al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sabitlerine aktar. Bu şekilde bir kullanımdan sonra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işleminde indisler kaldırılır.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92" y="2191765"/>
            <a:ext cx="7239627" cy="3635055"/>
          </a:xfrm>
          <a:prstGeom prst="rect">
            <a:avLst/>
          </a:prstGeom>
        </p:spPr>
      </p:pic>
      <p:sp>
        <p:nvSpPr>
          <p:cNvPr id="5" name="Sağ Ok 4"/>
          <p:cNvSpPr/>
          <p:nvPr/>
        </p:nvSpPr>
        <p:spPr>
          <a:xfrm>
            <a:off x="2215662" y="3367454"/>
            <a:ext cx="52753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Yukarı Ok 5"/>
          <p:cNvSpPr/>
          <p:nvPr/>
        </p:nvSpPr>
        <p:spPr>
          <a:xfrm>
            <a:off x="4185138" y="4598377"/>
            <a:ext cx="158261" cy="342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0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Detay Sayfası Hazırlama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/blog-card1.ejs dosyası içinde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listesindeki her bloğa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bilgisini ekleyin.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User2.js’de /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 gibi bir istek için aşağıdaki şekilde düzenleme yapın.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/blog-card1.ejs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07" y="1817590"/>
            <a:ext cx="7864522" cy="58679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9" y="2812076"/>
            <a:ext cx="8923793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Detay Sayfası Hazırlama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aşağıdaki gibi düzenleyin.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/blog-card1.ejs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85" y="1825475"/>
            <a:ext cx="5872468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 Menüsünü Aktif </a:t>
            </a:r>
            <a:r>
              <a:rPr lang="tr-TR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 Getirme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 İle İlişkilendirme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categoryid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INT bir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tablosuna aşağıdaki gibi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foreign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`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blogapp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`.`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ADD CONSTRAINT `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fk_category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 FOREIGN KEY (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categoryid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REFERENCES `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blogapp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`.`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(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idcategory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ON DELETE CASCADE  ON UPDATE CASCADE;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/blog-card1.ejs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69" y="3186689"/>
            <a:ext cx="639256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 Menüsünü Aktif </a:t>
            </a:r>
            <a:r>
              <a:rPr lang="tr-TR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 Getirme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 İle İlişkilendirme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/blog-card1.ejs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72" y="1573664"/>
            <a:ext cx="7102455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 Menüsünü Aktif </a:t>
            </a:r>
            <a:r>
              <a:rPr lang="tr-TR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 Getirme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 İle İlişkilendirme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 gibi bir istek geldiğinde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cetegoryid’si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olan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blogların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listelenmesini istiyoruz. Bunun için users2.js dosyasında gerekli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eklenmelidir. Ayrıca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selectedcategory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bilgisi 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/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route’larında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gönderilmelidir.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36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 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33" y="2789881"/>
            <a:ext cx="9198137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65" y="2604400"/>
            <a:ext cx="9259102" cy="2606266"/>
          </a:xfrm>
          <a:prstGeom prst="rect">
            <a:avLst/>
          </a:prstGeo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 Menüsünü Aktif </a:t>
            </a:r>
            <a:r>
              <a:rPr lang="tr-TR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 Getirme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Listesi İle İlişkilendirme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/categories-menu2.ejs dosyasında menü linkleri dinamik olarak eklenmelidir. Kısaltılmış IF cümleciğine dikkat edin.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özelliği o menünün aktif olmasını sağlar.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Selectedcategory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olarak -1 gelmişse yani 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linki ile istek gelmişse Tüm Kurslar aktif oluyor.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37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5_app_5_database-&gt;user2.js,blogs2.ejs, index2.ejs 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ağ Ok 4"/>
          <p:cNvSpPr/>
          <p:nvPr/>
        </p:nvSpPr>
        <p:spPr>
          <a:xfrm>
            <a:off x="956495" y="3319332"/>
            <a:ext cx="527539" cy="250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Yukarı Ok 5"/>
          <p:cNvSpPr/>
          <p:nvPr/>
        </p:nvSpPr>
        <p:spPr>
          <a:xfrm>
            <a:off x="7596555" y="3569681"/>
            <a:ext cx="184637" cy="170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Yukarı Ok 12"/>
          <p:cNvSpPr/>
          <p:nvPr/>
        </p:nvSpPr>
        <p:spPr>
          <a:xfrm>
            <a:off x="7341578" y="4278658"/>
            <a:ext cx="184637" cy="170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28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navbar’a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panelle ilgili menüleri aşağıdaki gibi ekleyelim.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38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93" y="1765981"/>
            <a:ext cx="6796560" cy="28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içine bu linklerin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route’larını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tanımlayın.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39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nav.ejs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 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40" y="1913505"/>
            <a:ext cx="350550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80" y="1343272"/>
            <a:ext cx="7948349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 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blog-details.ejs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içindeki kodları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içine kopyalayın ve aşağıdaki gibi düzenleyin. İçine bir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ekleyin (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https://getbootstrap.com/docs/5.3/forms/layout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99" y="2291700"/>
            <a:ext cx="7178662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 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blog-details.ejs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içindeki kodları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içine kopyalayın ve aşağıdaki gibi düzenleyin. İçine bir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ekleyin (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https://getbootstrap.com/docs/5.3/forms/layout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3" y="2216350"/>
            <a:ext cx="4745454" cy="4356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28" y="2420891"/>
            <a:ext cx="5675296" cy="432000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33" y="2216350"/>
            <a:ext cx="6521544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Paneli-&gt;Kategori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ListBox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tablosundaki kategorilerin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ListBox’a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aktarılması.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blog-create.ejs,routes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3" y="4471368"/>
            <a:ext cx="6988146" cy="213378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3" y="1784729"/>
            <a:ext cx="6073666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Kaydetme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Admin.js’de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işleminde «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middleware’ini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kullandık. Ancak bu tüm isteklere yanıt verir.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Gelen istek türüne göre .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midleware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içine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koşulları yazmak yerine .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gibi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middleware’leri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kullanmak daha mantıklı ve kısa bir çözüm olacaktır.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için iki farklı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yazılması uygun olacaktır.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Çünkü formda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post belirlenmiştir. Ayrıca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belirtilmediği için kaydet butonuna tıklandığında çağrıldığı linke döner.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isteği hem 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hem de .post </a:t>
            </a:r>
            <a:r>
              <a:rPr lang="tr-TR" sz="1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midleware’i</a:t>
            </a:r>
            <a:r>
              <a:rPr lang="tr-TR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 değerlendirilmelidir.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Kaydetme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ile gelen verileri almak için aşağıdaki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 index2.js dosyasında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edilmelidir.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gelen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fonksiyonudur, POST ile gelen verileri bir nesneye dönüştürür ve ona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request.body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üzerinden ulaşmamızı sağlar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v4.16.0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veriyonu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 birlikte kullanılmaya başlamıştır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 verilerin sadece </a:t>
            </a:r>
            <a:r>
              <a:rPr lang="tr-TR" sz="1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ele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alınması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istenirse, </a:t>
            </a:r>
            <a:r>
              <a:rPr lang="tr-TR" sz="1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  <a:r>
              <a:rPr lang="tr-TR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özelliği kullanılır, fakat eğer bir JSON nesnesi olarak ele alınması istenirse, </a:t>
            </a:r>
            <a:r>
              <a:rPr lang="tr-TR" sz="1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  <a:r>
              <a:rPr lang="tr-TR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tr-TR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parametresi ile kullanmak gerekir.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6" y="1845204"/>
            <a:ext cx="4762727" cy="2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74333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Kaydetme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aşağıdaki gibi düzenlenip bir post yapıldığında gelen bilgileri terminale yazacaktır.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7" y="2294387"/>
            <a:ext cx="6187976" cy="256816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1" y="770426"/>
            <a:ext cx="3863675" cy="535732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650" y="5449158"/>
            <a:ext cx="1905165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Kaydetme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tabanına aşağıdaki gibi yazdırabilirsiniz. Kayıttan sonra mesaj verilmekte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listesine yönlendirilmektedir.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46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blog-create.ejs,routes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1" y="2157869"/>
            <a:ext cx="10408075" cy="40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Paneli-&gt;Mesaj Penceresi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Mesaj penceresi için farklı kütüphaneler kullanılabilir. Bu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ugyulamada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bildirim alanında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mesaj vermek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node-notifier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kütüphanesi kullanılmıştır. Aşağıdaki kod satırı ile kurulabilir.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8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tr-TR" sz="1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tr-TR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node-notifier</a:t>
            </a:r>
            <a:endParaRPr lang="tr-TR" sz="1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Mesaj penceresi şeklinde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pencere için ise </a:t>
            </a:r>
            <a:r>
              <a:rPr lang="tr-TR" sz="18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tr-TR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tr-TR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dialog-node</a:t>
            </a:r>
            <a:r>
              <a:rPr lang="tr-TR" sz="1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kütüphanesini kullanabilirsiniz. Bu kütüphaneler kod tekrarını önlemek için proje kapsamında modül haline getirilmiştir. Bunun için öncelikle aşağıdaki klasörü ve içindeki dosyaları oluşturun.</a:t>
            </a:r>
            <a:endParaRPr lang="tr-TR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47</a:t>
            </a:fld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71" y="3986962"/>
            <a:ext cx="2849220" cy="1684076"/>
          </a:xfrm>
          <a:prstGeom prst="rect">
            <a:avLst/>
          </a:prstGeom>
        </p:spPr>
      </p:pic>
      <p:sp>
        <p:nvSpPr>
          <p:cNvPr id="5" name="Sağ Ok 4"/>
          <p:cNvSpPr/>
          <p:nvPr/>
        </p:nvSpPr>
        <p:spPr>
          <a:xfrm>
            <a:off x="2453054" y="4923692"/>
            <a:ext cx="580292" cy="53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blog-create.ejs,routes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messagebox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/dialognode.js ve notifier.js</a:t>
            </a:r>
            <a:endParaRPr lang="tr-T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0765654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Paneli-&gt;Mesaj Penceresi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Notifier.js dosyası içeriği aşağıdaki gibidir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https://www.npmjs.com/package/node-notifier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modül aşağıdaki gibi çağrılabilir.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48</a:t>
            </a:fld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7" y="1751291"/>
            <a:ext cx="7216765" cy="335309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20" y="5532196"/>
            <a:ext cx="4795929" cy="31448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21" y="5937805"/>
            <a:ext cx="9180502" cy="351407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906" y="2158237"/>
            <a:ext cx="3715275" cy="1836468"/>
          </a:xfrm>
          <a:prstGeom prst="rect">
            <a:avLst/>
          </a:prstGeom>
        </p:spPr>
      </p:pic>
      <p:sp>
        <p:nvSpPr>
          <p:cNvPr id="12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blog-create.ejs,routes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messagebox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/dialognode.js ve notifier.js</a:t>
            </a:r>
            <a:endParaRPr lang="tr-T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Paneli-&gt;Mesaj Penceresi ve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dialognode.js dosyası içeriği aşağıdaki gibidir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www.npmjs.com/package/dialog-node?activeTab=readme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modül aşağıdaki gibi çağrılabilir.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49</a:t>
            </a:fld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15" y="1856630"/>
            <a:ext cx="4176122" cy="180609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92" y="4423441"/>
            <a:ext cx="4555769" cy="237922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92" y="4752485"/>
            <a:ext cx="7503484" cy="285507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554" y="1910489"/>
            <a:ext cx="3128236" cy="3241695"/>
          </a:xfrm>
          <a:prstGeom prst="rect">
            <a:avLst/>
          </a:prstGeom>
        </p:spPr>
      </p:pic>
      <p:sp>
        <p:nvSpPr>
          <p:cNvPr id="15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blog-create.ejs,routes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messagebox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/dialognode.js ve notifier.js</a:t>
            </a:r>
            <a:endParaRPr lang="tr-T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56" y="1283193"/>
            <a:ext cx="6881456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Verileri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listeleyeceğiz.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https://getbootstrap.com/docs/5.3/content/tables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Verileri admin.js içinde aşağıdaki gibi çekerek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parametre olarak göndermeliyiz.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168" y="2329586"/>
            <a:ext cx="7377191" cy="2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kullanarak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 aşağıdaki gibi yapılandırmalıyız.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https://getbootstrap.com/docs/5.3/content/tables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11" y="2149475"/>
            <a:ext cx="67254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DataTable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Listedeki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özelleştirilebilir. Bunun için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aşağıdaki gibi eklemeler yapılmalıdır. Ayrıntılar için aşağıdaki linke bakabilirsiniz.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https://datatables.net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67" y="2778427"/>
            <a:ext cx="9978665" cy="9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Liste-&gt;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DataTable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dosyasının body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tag’ı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sonuna aşağıdaki kodu eklediğinde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özelleştirilmiş olur. Buradaki #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myTable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oluşturmuş olduğunuz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tagının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ID’sidir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https://datatables.net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6" y="2688004"/>
            <a:ext cx="6500020" cy="27368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23" y="2810841"/>
            <a:ext cx="5055212" cy="16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Güncelleme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güncelleme sayfası ile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oluşturma sayfası benzer tasarıma sahiptir. Bu nedenle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 tasarımını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kopyalayara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 revizyon yapabilirsiniz.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Blog-list.ejs’de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butonuna basıldığında veriler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gönderilerek burada gösterilmelidir. Veri gönderme kısmı aşağıdaki gibidir.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56" y="2778574"/>
            <a:ext cx="8401356" cy="23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4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Güncelleme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Gönderilen verilerin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sayfasındaki nesneler üzerinde gösterilmesi ise aşağıdaki gibi yapılabilir.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53" y="2022644"/>
            <a:ext cx="7826418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4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Güncelleme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Gönderilen verilerin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sayfasındaki nesneler üzerinde gösterilmesi ise aşağıdaki gibi yapılabilir.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56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12" y="1912838"/>
            <a:ext cx="8809483" cy="4808637"/>
          </a:xfrm>
          <a:prstGeom prst="rect">
            <a:avLst/>
          </a:prstGeom>
        </p:spPr>
      </p:pic>
      <p:sp>
        <p:nvSpPr>
          <p:cNvPr id="5" name="Sağ Ok 4"/>
          <p:cNvSpPr/>
          <p:nvPr/>
        </p:nvSpPr>
        <p:spPr>
          <a:xfrm>
            <a:off x="1512276" y="4079763"/>
            <a:ext cx="448408" cy="23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ağ Ok 7"/>
          <p:cNvSpPr/>
          <p:nvPr/>
        </p:nvSpPr>
        <p:spPr>
          <a:xfrm>
            <a:off x="2039815" y="3191740"/>
            <a:ext cx="448408" cy="23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Sağ Ok 12"/>
          <p:cNvSpPr/>
          <p:nvPr/>
        </p:nvSpPr>
        <p:spPr>
          <a:xfrm rot="16200000">
            <a:off x="8267700" y="5714022"/>
            <a:ext cx="448408" cy="23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93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Güncelleme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Gönderilen verilerin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sayfasındaki nesneler üzerinde gösterilmesi ise aşağıdaki gibi yapılabilir.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57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89" y="2041439"/>
            <a:ext cx="9102175" cy="33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Güncelleme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verileri düzeltip kaydet butonuna bastığında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belirtilmediği için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yine /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Post metodu ile gelir. Bu nedenle aşağıdaki gibi bu istek karşılanarak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 yapılmalıdır.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58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" y="2234564"/>
            <a:ext cx="10779866" cy="36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Silme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butonuna basıldığında 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 gitmektedir. Bu isteği karşılamak için aşağıdaki kodlar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yazılmalıdır. Bu sayfada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 elde edilerek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blog-delete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yönlendirilmekte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bilgileri sayfaya parametre olarak gönderilmektedir.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59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blog-delete.ejs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81" y="2757457"/>
            <a:ext cx="8100815" cy="27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60" y="1504783"/>
            <a:ext cx="6447079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Silme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Blog-delete.ejs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 aşağıdaki gibi yapılandırılmalıdır.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blogid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saklanmaktadır. Bu bilgi Evet butonuna basıldığında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isteğine parametre olarak gönderilir.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Form’da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belirtilmediği için hangi istekle(link) forma gelinmişse aynı sayfaya yönlendirilir.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blog-delete.ejs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92" y="2545475"/>
            <a:ext cx="7021921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Silme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Aynı linke gelen post isteği aşağıdaki gibi değerlendirilir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silinir.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blog-delete.ejs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7" y="1949175"/>
            <a:ext cx="9821314" cy="19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Paneli-&gt;Query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trings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sayfalar arasında parametre taşımak için kullanılır.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Herhangi bir linkin sonuna ?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şeklinde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gönderilebilir. Örneğin silme işlemi gerçekleştirildiğinde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yönlendirme yapılırken                                                            şeklinde yönlendirme yapılabilir.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Benzer şekilde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işlemleri bittiğinde (post istekleri) aşağıdaki gibi yönlendirme yapılabilir.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8" y="3501170"/>
            <a:ext cx="3215919" cy="26672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71" y="2273387"/>
            <a:ext cx="3389813" cy="2520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48" y="3913650"/>
            <a:ext cx="5137300" cy="25390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715" y="4195828"/>
            <a:ext cx="7663634" cy="2525647"/>
          </a:xfrm>
          <a:prstGeom prst="rect">
            <a:avLst/>
          </a:prstGeom>
        </p:spPr>
      </p:pic>
      <p:sp>
        <p:nvSpPr>
          <p:cNvPr id="13" name="Sol Ok 12"/>
          <p:cNvSpPr/>
          <p:nvPr/>
        </p:nvSpPr>
        <p:spPr>
          <a:xfrm>
            <a:off x="8903349" y="5846625"/>
            <a:ext cx="1040423" cy="195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76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11" y="2485170"/>
            <a:ext cx="6713802" cy="2819644"/>
          </a:xfrm>
          <a:prstGeom prst="rect">
            <a:avLst/>
          </a:prstGeo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Paneli-&gt;Query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Strings’ler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isteğine gönderilmektedir. Bu nedenle bu istek içinde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alınarak ilgili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sayfasına aşağıdaki gibi parametre olarak gönderilmelidir.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l Ok 2"/>
          <p:cNvSpPr/>
          <p:nvPr/>
        </p:nvSpPr>
        <p:spPr>
          <a:xfrm rot="10800000">
            <a:off x="1193118" y="3798277"/>
            <a:ext cx="703386" cy="3604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1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Paneli-&gt;Query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gönderilen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parametresi aşağıdaki gibi işleme alınmalıdır.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723" y="1981757"/>
            <a:ext cx="7132938" cy="4557155"/>
          </a:xfrm>
          <a:prstGeom prst="rect">
            <a:avLst/>
          </a:prstGeom>
        </p:spPr>
      </p:pic>
      <p:sp>
        <p:nvSpPr>
          <p:cNvPr id="6" name="Sağ Ok 5"/>
          <p:cNvSpPr/>
          <p:nvPr/>
        </p:nvSpPr>
        <p:spPr>
          <a:xfrm>
            <a:off x="1204545" y="2954216"/>
            <a:ext cx="1617785" cy="199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44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&gt;ÖDEV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 yapılan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işlemlerini (listeleme, düzeltme, silme)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tablosu üzerinde de yapın.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blog-list.ejs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Kayıt Image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dosyasında aşağıdaki değişiklikleri yapın.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enctype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multipart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/form-data« değişikliğini yapmazsanız sunucuya sadece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bilgi taşırsınız. Bu değişiklikle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image’da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taşıyabilirsiniz.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Ayrıca dosya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işlemini gerçekleştirmek için «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multer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(ara yazılım) yüklenmelidir. 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66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2" y="1887697"/>
            <a:ext cx="7106712" cy="380717"/>
          </a:xfrm>
          <a:prstGeom prst="rect">
            <a:avLst/>
          </a:prstGeom>
        </p:spPr>
      </p:pic>
      <p:sp>
        <p:nvSpPr>
          <p:cNvPr id="3" name="Aşağı Ok 2"/>
          <p:cNvSpPr/>
          <p:nvPr/>
        </p:nvSpPr>
        <p:spPr>
          <a:xfrm>
            <a:off x="6444763" y="1512277"/>
            <a:ext cx="228600" cy="378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86" y="3379239"/>
            <a:ext cx="7093985" cy="357492"/>
          </a:xfrm>
          <a:prstGeom prst="rect">
            <a:avLst/>
          </a:prstGeom>
        </p:spPr>
      </p:pic>
      <p:sp>
        <p:nvSpPr>
          <p:cNvPr id="6" name="Yukarı Ok 5"/>
          <p:cNvSpPr/>
          <p:nvPr/>
        </p:nvSpPr>
        <p:spPr>
          <a:xfrm>
            <a:off x="2347546" y="3736732"/>
            <a:ext cx="254977" cy="3956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6" y="4740887"/>
            <a:ext cx="6995766" cy="121930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87" y="6042582"/>
            <a:ext cx="2857610" cy="3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Kayıt Image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dosyasına aşağıdaki kodları ekleyin.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post isteğini aşağıdaki gibi düzenleyin.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req.body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alınan bilgi artık resim için aşağıdaki şekilde alınabilir.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resim sabiti yazdırıldığında aşağıdaki bilgileri kapsadığını görebilirsiniz. Resimler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edilirken farklı bir isim verildiğine ve uzantı verilmediğine dikkat edin.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67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8" y="1840210"/>
            <a:ext cx="4613482" cy="551297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7" y="3128507"/>
            <a:ext cx="5197290" cy="228620"/>
          </a:xfrm>
          <a:prstGeom prst="rect">
            <a:avLst/>
          </a:prstGeom>
        </p:spPr>
      </p:pic>
      <p:sp>
        <p:nvSpPr>
          <p:cNvPr id="13" name="Yukarı Ok 12"/>
          <p:cNvSpPr/>
          <p:nvPr/>
        </p:nvSpPr>
        <p:spPr>
          <a:xfrm>
            <a:off x="3308838" y="3332414"/>
            <a:ext cx="208085" cy="2135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47" y="3829176"/>
            <a:ext cx="2733286" cy="355962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5" y="5048911"/>
            <a:ext cx="4282811" cy="1607959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5738" y="4636012"/>
            <a:ext cx="2712955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90"/>
            <a:ext cx="11205270" cy="5253160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Kayıt Image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-&gt;Farklı Bir yaklaşım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dosyasına aşağıdaki kodları ekleyin.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multer.storage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vasıtasıyla yüklenecek dosyanın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path’i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filename’i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ayarlanabilir.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orginal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ismi+o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anki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zaman+orginal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resim uzantısı şeklinde oluşturulmaktadır.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multer’den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const’u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oluşturulurken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mutlaka bir nesne olarak verilmelidir. Böylece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storage’de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yaptığımız tanımlamalara uygun olarak dosya yükleme işlemi gerçekleştirilir.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artık,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resim.filename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const’u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yazdırılabilir. 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68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19" y="3819518"/>
            <a:ext cx="7940728" cy="261388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51" y="4740770"/>
            <a:ext cx="3513124" cy="1615580"/>
          </a:xfrm>
          <a:prstGeom prst="rect">
            <a:avLst/>
          </a:prstGeom>
        </p:spPr>
      </p:pic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717" y="3107061"/>
            <a:ext cx="1950889" cy="12955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19" y="6538912"/>
            <a:ext cx="522015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 fontScale="92500" lnSpcReduction="10000"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Kayıt Image 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-&gt;Farklı Bir yaklaşım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 bütün .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dosyalarından kullanılmak istenirse modül haline getirilmelidir.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Bunun için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helpers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isimli bir klasör ve içine image-upload.js isimli bir dosya ekleyin. Storage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 kodlarını buraya taşıyın.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Admin.js’de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edip kullanabilirsiniz.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69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5" y="2483481"/>
            <a:ext cx="7910245" cy="327688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7" y="6356350"/>
            <a:ext cx="3330229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Tabanı-</a:t>
            </a:r>
            <a:r>
              <a:rPr lang="tr-T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4" y="2059949"/>
            <a:ext cx="3139712" cy="203471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6" y="2059949"/>
            <a:ext cx="7102455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Düzeltme Sayfasında Resmi Güncelleme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Resmi güncelleme yaparken iki konu önemlidir. Birincisi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nesnesinde resim seçilmediğinde eski resim bilgisinin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kalması diğeri ise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fileupload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nesnesinde yeni bir resim seçildiğinde eski resmin sunucudan silinmesi. Bunun için eski resim bilgisi blog-edit.js dosyasında aşağıdaki gibi saklanmalıdır.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70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82" y="3065350"/>
            <a:ext cx="9708026" cy="14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Düzeltme Sayfasında Resmi Güncelleme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admin.js sayfasında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router.post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("/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upload.single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("resim"),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req,res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)=&gt;{ fonksiyonu içinde aşağıdaki düzenlemeler yapılmalıdır.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 işlemleri için kullanılır.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») şeklinde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edilmelidir.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Unlink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 silme için kullanılan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metodudur.</a:t>
            </a:r>
          </a:p>
          <a:p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71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97" y="3040695"/>
            <a:ext cx="6576179" cy="27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&gt;HTML Editor (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ckeditor.com/docs/ckeditor5/latest/installation/getting-started/quick-start.html</a:t>
            </a: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editör için aşağıdaki kodları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dosyalarına ekleyin.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Burada #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html editöre dönüştürülecek nesne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ID’sidir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72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15" y="2825756"/>
            <a:ext cx="8741632" cy="27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&gt;HTML Editor (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minumum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yükseliğini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ayarlamak için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dosyasına aşağıdaki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style’i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ekleyin.</a:t>
            </a:r>
          </a:p>
          <a:p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73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5" y="3215702"/>
            <a:ext cx="7771125" cy="350577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52" y="1923123"/>
            <a:ext cx="2537680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&gt;HTML Editor (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kaydettiğiniz bilgi de html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tagları’da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gelir. Eğer bunları direkt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ejsout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ile sayfaya yazdırırsanız aşağıdaki gibi bir görüntü elde edersiniz.</a:t>
            </a:r>
          </a:p>
          <a:p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74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4" y="2389586"/>
            <a:ext cx="10215215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874589"/>
            <a:ext cx="11205270" cy="5846885"/>
          </a:xfrm>
        </p:spPr>
        <p:txBody>
          <a:bodyPr rtlCol="0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Paneli-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&gt;HTML Editor (</a:t>
            </a:r>
            <a:r>
              <a:rPr lang="tr-TR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CKEditor</a:t>
            </a:r>
            <a:r>
              <a:rPr lang="tr-TR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taglarının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yorumlanması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blogs-card1.ejs ve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blog_details.ejs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dosyalarında </a:t>
            </a:r>
            <a:r>
              <a:rPr lang="tr-TR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ejsout</a:t>
            </a:r>
            <a:r>
              <a:rPr lang="tr-T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komutları aşağıdaki gibi değiştirilmelidir.</a:t>
            </a:r>
          </a:p>
          <a:p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75</a:t>
            </a:fld>
            <a:endParaRPr lang="tr-TR" dirty="0"/>
          </a:p>
        </p:txBody>
      </p:sp>
      <p:sp>
        <p:nvSpPr>
          <p:cNvPr id="9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 txBox="1">
            <a:spLocks/>
          </p:cNvSpPr>
          <p:nvPr/>
        </p:nvSpPr>
        <p:spPr>
          <a:xfrm>
            <a:off x="131883" y="210561"/>
            <a:ext cx="11614639" cy="57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6_app_6_admin_panel-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tr-T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blog-edit.ejs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blog-create.ejs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partials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head.ejs</a:t>
            </a:r>
            <a:r>
              <a:rPr lang="tr-T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/admin.js</a:t>
            </a:r>
            <a:endParaRPr lang="tr-T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Yukarı Ok 16"/>
          <p:cNvSpPr/>
          <p:nvPr/>
        </p:nvSpPr>
        <p:spPr>
          <a:xfrm rot="16200000">
            <a:off x="11863002" y="5804769"/>
            <a:ext cx="186042" cy="235104"/>
          </a:xfrm>
          <a:prstGeom prst="upArrow">
            <a:avLst>
              <a:gd name="adj1" fmla="val 50000"/>
              <a:gd name="adj2" fmla="val 44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18" y="2435164"/>
            <a:ext cx="1569856" cy="28196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16" y="2441672"/>
            <a:ext cx="5753599" cy="289585"/>
          </a:xfrm>
          <a:prstGeom prst="rect">
            <a:avLst/>
          </a:prstGeom>
        </p:spPr>
      </p:pic>
      <p:sp>
        <p:nvSpPr>
          <p:cNvPr id="6" name="Sağ Ok 5"/>
          <p:cNvSpPr/>
          <p:nvPr/>
        </p:nvSpPr>
        <p:spPr>
          <a:xfrm>
            <a:off x="3059723" y="2435164"/>
            <a:ext cx="694592" cy="281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73" y="3194504"/>
            <a:ext cx="8901942" cy="32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Tabanı-</a:t>
            </a:r>
            <a:r>
              <a:rPr lang="tr-T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254" y="1103190"/>
            <a:ext cx="3871546" cy="525316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 ürün birden fazla kategoride olabilir. Ya da bir kategoride birde fazla ürün olabilir.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Örneğin 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id’li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Samsung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S6 hem Telefon hem de Elektronik kategorisindedir.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8" y="1235453"/>
            <a:ext cx="6957663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1" y="327425"/>
            <a:ext cx="11614639" cy="572907"/>
          </a:xfrm>
        </p:spPr>
        <p:txBody>
          <a:bodyPr rtlCol="0">
            <a:noAutofit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Tabanı-</a:t>
            </a:r>
            <a:r>
              <a:rPr lang="tr-T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92" y="1103190"/>
            <a:ext cx="10970808" cy="5253160"/>
          </a:xfrm>
        </p:spPr>
        <p:txBody>
          <a:bodyPr rtlCol="0">
            <a:normAutofit/>
          </a:bodyPr>
          <a:lstStyle/>
          <a:p>
            <a:pPr algn="ctr" rtl="0"/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9</a:t>
            </a:fld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41" y="1541202"/>
            <a:ext cx="8474174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26791</TotalTime>
  <Words>2981</Words>
  <Application>Microsoft Office PowerPoint</Application>
  <PresentationFormat>Geniş ekran</PresentationFormat>
  <Paragraphs>585</Paragraphs>
  <Slides>75</Slides>
  <Notes>75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75</vt:i4>
      </vt:variant>
    </vt:vector>
  </HeadingPairs>
  <TitlesOfParts>
    <vt:vector size="80" baseType="lpstr">
      <vt:lpstr>Arial</vt:lpstr>
      <vt:lpstr>Calibri</vt:lpstr>
      <vt:lpstr>Times New Roman</vt:lpstr>
      <vt:lpstr>Univers</vt:lpstr>
      <vt:lpstr>GradientUnivers</vt:lpstr>
      <vt:lpstr>Node.js-VERİ TABANI</vt:lpstr>
      <vt:lpstr>Konular</vt:lpstr>
      <vt:lpstr>Veri Tabanı</vt:lpstr>
      <vt:lpstr>Veri Tabanı</vt:lpstr>
      <vt:lpstr>Veri Tabanı</vt:lpstr>
      <vt:lpstr>Veri Tabanı</vt:lpstr>
      <vt:lpstr>Veri Tabanı-Relations</vt:lpstr>
      <vt:lpstr>Veri Tabanı-Relations</vt:lpstr>
      <vt:lpstr>Veri Tabanı-Relations</vt:lpstr>
      <vt:lpstr>Veri Tabanı-MySQL Kurulumu</vt:lpstr>
      <vt:lpstr>Veri Tabanı-MySQL Kurulumu</vt:lpstr>
      <vt:lpstr>MySQL Veritabanı ve Tablo Ekleme</vt:lpstr>
      <vt:lpstr>MySQL Veritabanı ve Tablo Ekleme</vt:lpstr>
      <vt:lpstr>MySQL Veritabanı ve Tablo Ekleme</vt:lpstr>
      <vt:lpstr>Veri Tabanı Kodlama-&gt;Node.js</vt:lpstr>
      <vt:lpstr>Veri Tabanı Kodlama-&gt; 5_app_5_database-&gt; config.js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543</cp:revision>
  <dcterms:created xsi:type="dcterms:W3CDTF">2022-09-22T13:24:45Z</dcterms:created>
  <dcterms:modified xsi:type="dcterms:W3CDTF">2024-01-28T09:23:24Z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